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5" r:id="rId2"/>
    <p:sldId id="256" r:id="rId3"/>
    <p:sldId id="257" r:id="rId4"/>
    <p:sldId id="286" r:id="rId5"/>
    <p:sldId id="278" r:id="rId6"/>
    <p:sldId id="279" r:id="rId7"/>
    <p:sldId id="281" r:id="rId8"/>
    <p:sldId id="287" r:id="rId9"/>
    <p:sldId id="28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72" r:id="rId18"/>
    <p:sldId id="265" r:id="rId19"/>
    <p:sldId id="266" r:id="rId20"/>
    <p:sldId id="271" r:id="rId21"/>
    <p:sldId id="267" r:id="rId22"/>
    <p:sldId id="269" r:id="rId23"/>
    <p:sldId id="268" r:id="rId24"/>
    <p:sldId id="270" r:id="rId25"/>
    <p:sldId id="273" r:id="rId26"/>
    <p:sldId id="274" r:id="rId27"/>
    <p:sldId id="275" r:id="rId28"/>
    <p:sldId id="282" r:id="rId29"/>
    <p:sldId id="283" r:id="rId30"/>
    <p:sldId id="284" r:id="rId31"/>
    <p:sldId id="276" r:id="rId32"/>
    <p:sldId id="277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1.xml"/><Relationship Id="rId1" Type="http://schemas.openxmlformats.org/officeDocument/2006/relationships/slide" Target="slides/slide17.xml"/><Relationship Id="rId5" Type="http://schemas.openxmlformats.org/officeDocument/2006/relationships/slide" Target="slides/slide27.xml"/><Relationship Id="rId4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ADDEF532-9D70-4061-8B64-87D768810BD6}" type="datetimeFigureOut">
              <a:rPr lang="en-US"/>
              <a:pPr>
                <a:defRPr/>
              </a:pPr>
              <a:t>11/7/2008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A10B6219-3541-48AF-9A95-8FC64CA8E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50FF6-1CEE-4790-AEDD-146EB3A47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1213-C408-4118-9CA6-B042CF85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16D60-68F1-4AAB-BEB5-628A9F29E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BE0B-A194-4E03-A325-5F091404F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F558C-422C-4D65-9D6D-B06F74F29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895A-A0F4-49B4-A023-1F3AA0929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2E28-966A-4CA4-88E2-786AC569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CC8C7-63C4-465F-90A9-5A241B5A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61D8C-7073-4AAD-B2D9-855C75C0E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5D6D-23DD-4E05-A606-8B4EF7F6B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7DCF-43C7-4D94-85AA-A3232BF81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9573-587B-4324-AC3D-1136CF78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2EF590-45C8-4441-84C1-36D07F0CC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Bio&amp; 241 A&amp;P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Unit </a:t>
            </a:r>
            <a:r>
              <a:rPr lang="en-US" b="1" dirty="0" smtClean="0">
                <a:solidFill>
                  <a:schemeClr val="tx1"/>
                </a:solidFill>
              </a:rPr>
              <a:t>4 Lecture 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51" name="Picture 10" descr="C:\Documents and Settings\GaryB.SFCC\Local Settings\Temporary Internet Files\Content.IE5\L3E0T3PC\MCj021152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1482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Medulla Oblongata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Contains the Nuclei of five cranial nerves: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latin typeface="Arial" charset="0"/>
              </a:rPr>
              <a:t>Vestibulocochlear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Receive sensory and motor impulses for the cochlea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b="1" smtClean="0">
                <a:latin typeface="Arial" charset="0"/>
              </a:rPr>
              <a:t>Glossopharyngeal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Relay sensory and motor impulses related to taste, swallowing, and salivation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3"/>
            </a:pPr>
            <a:r>
              <a:rPr lang="en-US" sz="2400" b="1" smtClean="0">
                <a:latin typeface="Arial" charset="0"/>
              </a:rPr>
              <a:t>Vagus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Sensory and motor impulses for viscera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	</a:t>
            </a:r>
          </a:p>
        </p:txBody>
      </p:sp>
      <p:pic>
        <p:nvPicPr>
          <p:cNvPr id="9220" name="Picture 7" descr="17387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4191000" cy="363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Medulla Oblongata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/>
            <a:r>
              <a:rPr lang="en-US" sz="2400" b="1" smtClean="0">
                <a:latin typeface="Arial" charset="0"/>
              </a:rPr>
              <a:t>Contains the Nuclei of five cranial nerves:</a:t>
            </a:r>
          </a:p>
          <a:p>
            <a:pPr marL="533400" indent="-533400" eaLnBrk="1" hangingPunct="1"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 eaLnBrk="1" hangingPunct="1">
              <a:buFontTx/>
              <a:buAutoNum type="arabicPeriod" startAt="4"/>
            </a:pPr>
            <a:r>
              <a:rPr lang="en-US" sz="2400" b="1" smtClean="0">
                <a:latin typeface="Arial" charset="0"/>
              </a:rPr>
              <a:t>Spinal Accessory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Origin for nerve impulses that control swallowing.</a:t>
            </a:r>
          </a:p>
          <a:p>
            <a:pPr marL="533400" indent="-533400" eaLnBrk="1" hangingPunct="1">
              <a:buFontTx/>
              <a:buAutoNum type="arabicPeriod" startAt="5"/>
            </a:pPr>
            <a:r>
              <a:rPr lang="en-US" sz="2400" b="1" smtClean="0">
                <a:latin typeface="Arial" charset="0"/>
              </a:rPr>
              <a:t>Hypoglossal 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Origin for impulses that control tongue movement for speech and swallowing</a:t>
            </a:r>
          </a:p>
        </p:txBody>
      </p:sp>
      <p:pic>
        <p:nvPicPr>
          <p:cNvPr id="10244" name="Picture 4" descr="17387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4191000" cy="363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of the Pons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Bridge that connects medulla and superior brain structures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Longitudinal axons of ascending sensory and descending motor tracts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Transverse axons connect the right and left sides of the cerebellum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Pneumotaxic Area: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transmits inhibitory impulses to the inspiratory area of the medullary rhythmicity area</a:t>
            </a:r>
          </a:p>
        </p:txBody>
      </p:sp>
      <p:pic>
        <p:nvPicPr>
          <p:cNvPr id="11268" name="Picture 7" descr="17387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36734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of the Pons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Apneustic Area: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Transmits stimulatory impulses to the inspiratory area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400" b="1" smtClean="0">
                <a:latin typeface="Arial" charset="0"/>
              </a:rPr>
              <a:t>Contains the nuclei of four cranial nerves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b="1" smtClean="0">
                <a:latin typeface="Arial" charset="0"/>
              </a:rPr>
              <a:t>Trigeminal: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receive somatic sensory impulses from the head and face.  Motor impulses the control chewing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2"/>
            </a:pPr>
            <a:r>
              <a:rPr lang="en-US" sz="2400" b="1" smtClean="0">
                <a:latin typeface="Arial" charset="0"/>
              </a:rPr>
              <a:t>Abducens: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Arial" charset="0"/>
              </a:rPr>
              <a:t>	Motor impulses to the Lateral Rectus muscle.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Arial" charset="0"/>
            </a:endParaRPr>
          </a:p>
        </p:txBody>
      </p:sp>
      <p:pic>
        <p:nvPicPr>
          <p:cNvPr id="12292" name="Picture 4" descr="17387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36734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of the Pons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3"/>
            </a:pPr>
            <a:r>
              <a:rPr lang="en-US" sz="2400" b="1" smtClean="0">
                <a:latin typeface="Arial" charset="0"/>
              </a:rPr>
              <a:t>Facial: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Receive sensory impulses for taste and provide motor impulses that regulate saliva, tears, and muscle of facial expression</a:t>
            </a:r>
          </a:p>
          <a:p>
            <a:pPr marL="533400" indent="-533400" eaLnBrk="1" hangingPunct="1">
              <a:buFontTx/>
              <a:buAutoNum type="arabicPeriod" startAt="4"/>
            </a:pPr>
            <a:r>
              <a:rPr lang="en-US" sz="2400" b="1" smtClean="0">
                <a:latin typeface="Arial" charset="0"/>
              </a:rPr>
              <a:t>Vestibulocochlear: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Sensory impulses related to balance and equilibrium</a:t>
            </a:r>
          </a:p>
        </p:txBody>
      </p:sp>
      <p:pic>
        <p:nvPicPr>
          <p:cNvPr id="13316" name="Picture 4" descr="17387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676400"/>
            <a:ext cx="36734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midbrain or Mesencephalon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/>
            <a:r>
              <a:rPr lang="en-US" sz="2000" b="1" smtClean="0">
                <a:latin typeface="Arial" charset="0"/>
              </a:rPr>
              <a:t>Cerebral Peduncles: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Tracts that contain axons from the corticospinal and corticobulbar motor neurons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Sensory tracts from the pons and medulla that extend to the thalamus</a:t>
            </a:r>
          </a:p>
          <a:p>
            <a:pPr marL="533400" indent="-533400" eaLnBrk="1" hangingPunct="1"/>
            <a:r>
              <a:rPr lang="en-US" sz="2000" b="1" smtClean="0">
                <a:latin typeface="Arial" charset="0"/>
              </a:rPr>
              <a:t>Corpora Quadrigemina: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Superior colliculi: reflex center for movement of the eyes and head in response to visual stimuli.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Inferior colliculi:  reflex center for movement of the head and trunk in response to auditory stimuli.</a:t>
            </a:r>
          </a:p>
        </p:txBody>
      </p:sp>
      <p:pic>
        <p:nvPicPr>
          <p:cNvPr id="14340" name="Picture 7" descr="17386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3810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midbrain or Mesencephalon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/>
            <a:r>
              <a:rPr lang="en-US" sz="2000" b="1" smtClean="0">
                <a:latin typeface="Arial" charset="0"/>
              </a:rPr>
              <a:t>Sustantia nigra: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Nuclei that control subconscious muscle activities through the production of dopamine</a:t>
            </a:r>
          </a:p>
          <a:p>
            <a:pPr marL="533400" indent="-533400" eaLnBrk="1" hangingPunct="1"/>
            <a:r>
              <a:rPr lang="en-US" sz="2000" b="1" smtClean="0">
                <a:latin typeface="Arial" charset="0"/>
              </a:rPr>
              <a:t>Red Nuclei:  relay area for motor tracts that control coordinated muscular movements</a:t>
            </a:r>
          </a:p>
          <a:p>
            <a:pPr marL="533400" indent="-533400" eaLnBrk="1" hangingPunct="1"/>
            <a:r>
              <a:rPr lang="en-US" sz="2000" b="1" smtClean="0">
                <a:latin typeface="Arial" charset="0"/>
              </a:rPr>
              <a:t>Headquarters of the Reticular formation, the reticular activating system (RAS).  Network of interconnected nuclei throughout the brain that produces heightened alertness and excitement or generalized lethargy and sleep</a:t>
            </a:r>
          </a:p>
        </p:txBody>
      </p:sp>
      <p:pic>
        <p:nvPicPr>
          <p:cNvPr id="15364" name="Picture 4" descr="17386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81200"/>
            <a:ext cx="3810000" cy="365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midbrain or Mesencephalon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1143000"/>
            <a:ext cx="3200400" cy="5181600"/>
          </a:xfrm>
        </p:spPr>
        <p:txBody>
          <a:bodyPr/>
          <a:lstStyle/>
          <a:p>
            <a:pPr marL="533400" indent="-533400" eaLnBrk="1" hangingPunct="1"/>
            <a:r>
              <a:rPr lang="en-US" sz="2000" b="1" smtClean="0">
                <a:latin typeface="Arial" charset="0"/>
              </a:rPr>
              <a:t>Nuclei associated with two cranial nerves: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1.	Oculomotor: controls movement of the eyeballs, constriction of the pupil, and shape of the lens</a:t>
            </a:r>
          </a:p>
          <a:p>
            <a:pPr marL="533400" indent="-533400" eaLnBrk="1" hangingPunct="1"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2.  Trochlear: controls movement of the eyeballs, specifically the Superior Oblique muscle. </a:t>
            </a:r>
          </a:p>
        </p:txBody>
      </p:sp>
      <p:pic>
        <p:nvPicPr>
          <p:cNvPr id="16388" name="Picture 7" descr="173873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757363"/>
            <a:ext cx="5638800" cy="474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of the Cerebellum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1. 	Second-largest part of the brain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2.	Communicates with the motor areas of cerebrum to help provide smooth and coordinated skeletal muscle contractions and movements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3.	Folia: folds between leaf-like gray matter of the cerebellar cortex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4.	Arbor Vitae:  white matter tracts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	Connections: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5.	Inferior Cerebellar Peduncles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	Medulla to cerebellum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6.	Middle Cerebellar Peduncles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	Pons to cerebellum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7.	Superior Cerebellar Peduncles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</a:rPr>
              <a:t>	Midbrain to cerebellum </a:t>
            </a:r>
          </a:p>
        </p:txBody>
      </p:sp>
      <p:pic>
        <p:nvPicPr>
          <p:cNvPr id="17412" name="Picture 7" descr="173878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0"/>
            <a:ext cx="3810000" cy="2908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Thalamus: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Masses of gray matter organized into nuclei with interspersed tracts of white matter.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Functions as a principal relay station for sensory impulses and cognition</a:t>
            </a:r>
          </a:p>
          <a:p>
            <a:pPr marL="533400" indent="-533400" eaLnBrk="1" hangingPunct="1"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 eaLnBrk="1" hangingPunct="1"/>
            <a:r>
              <a:rPr lang="en-US" sz="2400" b="1" smtClean="0">
                <a:latin typeface="Arial" charset="0"/>
              </a:rPr>
              <a:t>Intermediate Mass: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Bridge of gray matter connecting right and left sides</a:t>
            </a:r>
          </a:p>
        </p:txBody>
      </p:sp>
      <p:pic>
        <p:nvPicPr>
          <p:cNvPr id="18436" name="Picture 7" descr="17388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819400"/>
            <a:ext cx="38100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Medulla Oblongata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495800" cy="5257800"/>
          </a:xfrm>
        </p:spPr>
        <p:txBody>
          <a:bodyPr/>
          <a:lstStyle/>
          <a:p>
            <a:pPr marL="533400" indent="-533400" eaLnBrk="1" hangingPunct="1"/>
            <a:r>
              <a:rPr lang="en-US" sz="2400" b="1" smtClean="0"/>
              <a:t>Cardiovascular Center: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Regulates the rate and force of the heartbeat 	and the diameter of blood vessels</a:t>
            </a:r>
          </a:p>
          <a:p>
            <a:pPr marL="533400" indent="-533400" eaLnBrk="1" hangingPunct="1"/>
            <a:r>
              <a:rPr lang="en-US" sz="2400" b="1" smtClean="0"/>
              <a:t>Medullary Rhythmicity Area: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adjusts the basic rhythm of breathing via  inspiratory and expiratory areas.</a:t>
            </a:r>
          </a:p>
          <a:p>
            <a:pPr marL="533400" indent="-533400" eaLnBrk="1" hangingPunct="1"/>
            <a:r>
              <a:rPr lang="en-US" sz="2400" b="1" smtClean="0"/>
              <a:t>Other centers for vomiting,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/>
              <a:t>	coughing, and sneezing</a:t>
            </a:r>
          </a:p>
        </p:txBody>
      </p:sp>
      <p:pic>
        <p:nvPicPr>
          <p:cNvPr id="3076" name="Picture 8" descr="17386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335463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Thalamus: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Masses of gray matter organized into nuclei with interspersed tracts of white matter.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Functions as a principal relay station for sensory impulses and cognition</a:t>
            </a:r>
          </a:p>
          <a:p>
            <a:pPr marL="533400" indent="-533400" eaLnBrk="1" hangingPunct="1">
              <a:buFontTx/>
              <a:buNone/>
            </a:pPr>
            <a:endParaRPr lang="en-US" sz="2400" b="1" smtClean="0">
              <a:latin typeface="Arial" charset="0"/>
            </a:endParaRPr>
          </a:p>
          <a:p>
            <a:pPr marL="533400" indent="-533400" eaLnBrk="1" hangingPunct="1"/>
            <a:r>
              <a:rPr lang="en-US" sz="2400" b="1" smtClean="0">
                <a:latin typeface="Arial" charset="0"/>
              </a:rPr>
              <a:t>Intermediate Mass: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Bridge of gray matter connecting right and left sides</a:t>
            </a:r>
          </a:p>
        </p:txBody>
      </p:sp>
      <p:pic>
        <p:nvPicPr>
          <p:cNvPr id="19460" name="Picture 7" descr="177449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71600"/>
            <a:ext cx="38100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Nuclei of the Thalamus: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400" b="1" smtClean="0">
                <a:latin typeface="Arial" charset="0"/>
              </a:rPr>
              <a:t>Medial Geniculate Nucleus: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Relays auditory impulses</a:t>
            </a:r>
          </a:p>
          <a:p>
            <a:pPr marL="533400" indent="-533400" eaLnBrk="1" hangingPunct="1">
              <a:buFontTx/>
              <a:buAutoNum type="arabicPeriod" startAt="2"/>
            </a:pPr>
            <a:r>
              <a:rPr lang="en-US" sz="2400" b="1" smtClean="0">
                <a:latin typeface="Arial" charset="0"/>
              </a:rPr>
              <a:t>Lateral Geniculate Nucleus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Relays visual impulses</a:t>
            </a:r>
          </a:p>
          <a:p>
            <a:pPr marL="533400" indent="-533400" eaLnBrk="1" hangingPunct="1">
              <a:buFontTx/>
              <a:buAutoNum type="arabicPeriod" startAt="3"/>
            </a:pPr>
            <a:r>
              <a:rPr lang="en-US" sz="2400" b="1" smtClean="0">
                <a:latin typeface="Arial" charset="0"/>
              </a:rPr>
              <a:t>Ventral Geniculate Nucleus</a:t>
            </a:r>
          </a:p>
          <a:p>
            <a:pPr marL="533400" indent="-533400"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Relays impulses of taste, somatic touch, somatic pressure, somatic temperature, somatic pain</a:t>
            </a:r>
          </a:p>
        </p:txBody>
      </p:sp>
      <p:pic>
        <p:nvPicPr>
          <p:cNvPr id="20484" name="Picture 10" descr="FG14_12b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9850"/>
            <a:ext cx="4191000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066800"/>
            <a:ext cx="41148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Hypothalamus:</a:t>
            </a:r>
          </a:p>
          <a:p>
            <a:pPr marL="533400" indent="-533400" eaLnBrk="1" hangingPunct="1"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Controls many body activities and is one of the major regulators of homeostasis.</a:t>
            </a:r>
          </a:p>
          <a:p>
            <a:pPr marL="533400" indent="-533400" eaLnBrk="1" hangingPunct="1"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Mammillary Bodies: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relay center for reflexes related to smell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Infundibulum: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Connect the hypothalamus to the pituitary gland.</a:t>
            </a:r>
          </a:p>
          <a:p>
            <a:pPr marL="533400" indent="-533400" eaLnBrk="1" hangingPunct="1">
              <a:buFontTx/>
              <a:buNone/>
            </a:pPr>
            <a:endParaRPr lang="en-US" sz="2000" b="1" smtClean="0">
              <a:latin typeface="Arial" charset="0"/>
            </a:endParaRPr>
          </a:p>
        </p:txBody>
      </p:sp>
      <p:pic>
        <p:nvPicPr>
          <p:cNvPr id="21508" name="Picture 4" descr="17386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4572000" cy="4389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Hypothalamus major functions: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1" smtClean="0">
                <a:latin typeface="Arial" charset="0"/>
              </a:rPr>
              <a:t>Controls and integrates activities of the Autonomic Nervous System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1" smtClean="0">
                <a:latin typeface="Arial" charset="0"/>
              </a:rPr>
              <a:t>Produces hormones that control the activity of the pituitary gland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1" smtClean="0">
                <a:latin typeface="Arial" charset="0"/>
              </a:rPr>
              <a:t>Produces hormones that control urine production, labor contractions, and milk let-down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2000" b="1" smtClean="0">
                <a:latin typeface="Arial" charset="0"/>
              </a:rPr>
              <a:t>Regulation of emotional and behavioral patterns related to rage, aggression, pain, pleasure, and behavioral patterns related to sexual arousal</a:t>
            </a:r>
          </a:p>
        </p:txBody>
      </p:sp>
      <p:pic>
        <p:nvPicPr>
          <p:cNvPr id="22532" name="Picture 4" descr="17388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819400"/>
            <a:ext cx="3810000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of the Diencephalon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114800" cy="45720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Hypothalamus major functions: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</a:t>
            </a:r>
          </a:p>
          <a:p>
            <a:pPr marL="533400" indent="-533400" eaLnBrk="1" hangingPunct="1">
              <a:buFontTx/>
              <a:buAutoNum type="arabicPeriod" startAt="5"/>
            </a:pPr>
            <a:r>
              <a:rPr lang="en-US" sz="2000" b="1" smtClean="0">
                <a:latin typeface="Arial" charset="0"/>
              </a:rPr>
              <a:t>Regulation of eating and drinking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Feeding center (hunger)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Satiety center (inhibits feeding center)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Thirst Center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6.	Control of body temperature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7.	Regulation of Circadian rhythms and states of consciousness</a:t>
            </a:r>
          </a:p>
        </p:txBody>
      </p:sp>
      <p:pic>
        <p:nvPicPr>
          <p:cNvPr id="23556" name="Picture 4" descr="17388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03438"/>
            <a:ext cx="4724400" cy="3211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of the of the cerebral hemispheres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447800"/>
            <a:ext cx="4343400" cy="45720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b="1" smtClean="0">
                <a:latin typeface="Arial" charset="0"/>
              </a:rPr>
              <a:t>Cerebral cortex:  Integration and processing of sensory input and initiation of motor activities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a.  Frontal: voluntary control of skeletal muscles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b.  Parietal: Sensory perception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c.  Occipital:  visual stimuli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d.  Temporal:  auditory and olfactory stimuli </a:t>
            </a:r>
          </a:p>
        </p:txBody>
      </p:sp>
      <p:pic>
        <p:nvPicPr>
          <p:cNvPr id="24580" name="Picture 7" descr="FG14_01d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7400"/>
            <a:ext cx="5257800" cy="3943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of the of the cerebral hemispheres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295400"/>
            <a:ext cx="2819400" cy="5029200"/>
          </a:xfrm>
        </p:spPr>
        <p:txBody>
          <a:bodyPr/>
          <a:lstStyle/>
          <a:p>
            <a:pPr marL="914400" lvl="1" indent="-457200" eaLnBrk="1" hangingPunct="1">
              <a:buFontTx/>
              <a:buNone/>
            </a:pPr>
            <a:r>
              <a:rPr lang="en-US" sz="1800" b="1" smtClean="0">
                <a:latin typeface="Arial" charset="0"/>
              </a:rPr>
              <a:t>2.  Cerebral Nuclei:  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Subconscious control of skeletal muscle tone and the coordination of learned movement patterns</a:t>
            </a:r>
          </a:p>
          <a:p>
            <a:pPr marL="533400" indent="-533400" eaLnBrk="1" hangingPunct="1">
              <a:buFontTx/>
              <a:buNone/>
            </a:pPr>
            <a:endParaRPr lang="en-US" sz="2000" b="1" smtClean="0">
              <a:latin typeface="Arial" charset="0"/>
            </a:endParaRP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</a:t>
            </a:r>
          </a:p>
        </p:txBody>
      </p:sp>
      <p:pic>
        <p:nvPicPr>
          <p:cNvPr id="25604" name="Picture 7" descr="FG14_12b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76400"/>
            <a:ext cx="6553200" cy="4914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b="1" dirty="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charset="0"/>
              </a:rPr>
              <a:t>of the of the cerebral hemispheres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295400"/>
            <a:ext cx="28194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3.  Limbic System: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a.  establishing emotional states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b.  linking conscious intellectual functions with the unconscious autonomic functions </a:t>
            </a:r>
          </a:p>
          <a:p>
            <a:pPr marL="533400" indent="-533400" eaLnBrk="1" hangingPunct="1">
              <a:buFontTx/>
              <a:buNone/>
            </a:pPr>
            <a:r>
              <a:rPr lang="en-US" sz="2000" b="1" smtClean="0">
                <a:latin typeface="Arial" charset="0"/>
              </a:rPr>
              <a:t>	c.  Facilitating memory storage and retrieval</a:t>
            </a:r>
          </a:p>
        </p:txBody>
      </p:sp>
      <p:pic>
        <p:nvPicPr>
          <p:cNvPr id="26628" name="Picture 7" descr="FG14_11a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676400"/>
            <a:ext cx="6019800" cy="4867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Memory and Synaptic Plasticity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Memory trace: </a:t>
            </a:r>
            <a:r>
              <a:rPr lang="en-US" sz="2400" smtClean="0"/>
              <a:t>a pathway of neurons that form synapses.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Synaptic Plasticity:</a:t>
            </a:r>
            <a:r>
              <a:rPr lang="en-US" sz="2400" smtClean="0"/>
              <a:t> Thought learning and experience we have the ability to form new synapses, to remove, or modify existing synapses to make transmission easier.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Facilitation:  </a:t>
            </a:r>
            <a:r>
              <a:rPr lang="en-US" sz="2400" smtClean="0"/>
              <a:t>Rapid arrival of repeated signals at the synapse that make it easier for the postsynaptic neuron to create a EPSP.  Involves the build up of Ca2+ through tetanic stimulation.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Posttetonic Potentiation:  </a:t>
            </a:r>
            <a:r>
              <a:rPr lang="en-US" sz="2400" smtClean="0"/>
              <a:t>Facilitates memories that last for a few hours.  Involved long term build up of Ca2+ in the presynaptic the allows increased release of neurotransmitters and the excitement  of the postsynaptic neuron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Memory and Synaptic Plasticity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Immediate Memory:</a:t>
            </a:r>
            <a:r>
              <a:rPr lang="en-US" sz="2400" smtClean="0"/>
              <a:t>  The ability to hold something in memory for just a few seconds.  Very important to reading.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Short-Term Memory (STM): </a:t>
            </a:r>
            <a:r>
              <a:rPr lang="en-US" sz="2400" smtClean="0"/>
              <a:t>Last for a few seconds to a few hours. Quickly forgotten if it’s not reinforced.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Working Memory: </a:t>
            </a:r>
            <a:r>
              <a:rPr lang="en-US" sz="2400" smtClean="0"/>
              <a:t>a form of STM we use frequently such as in looking up a phone number and remembering it long enough to dial the phone</a:t>
            </a: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Structural and Functional Areas </a:t>
            </a:r>
            <a:br>
              <a:rPr lang="en-US" sz="3200" smtClean="0">
                <a:solidFill>
                  <a:schemeClr val="tx1"/>
                </a:solidFill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latin typeface="Arial" charset="0"/>
              </a:rPr>
              <a:t>of the Medulla Oblongata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143000"/>
            <a:ext cx="4953000" cy="54864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Arial" charset="0"/>
              </a:rPr>
              <a:t>Pyramids: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Axons from the largest motor tracts from the cerebrum to the Spinal Cord</a:t>
            </a:r>
          </a:p>
          <a:p>
            <a:pPr eaLnBrk="1" hangingPunct="1"/>
            <a:r>
              <a:rPr lang="en-US" sz="2400" b="1" smtClean="0">
                <a:latin typeface="Arial" charset="0"/>
              </a:rPr>
              <a:t>Decussation of Pyramids: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latin typeface="Arial" charset="0"/>
              </a:rPr>
              <a:t>	Crossing of the motor 	tracts of the pyramids</a:t>
            </a:r>
          </a:p>
          <a:p>
            <a:pPr eaLnBrk="1" hangingPunct="1"/>
            <a:r>
              <a:rPr lang="en-US" sz="2400" b="1" smtClean="0">
                <a:latin typeface="Arial" charset="0"/>
              </a:rPr>
              <a:t>Nucleus Gracilis:  Neuron cells bodies of second order neurons (sensory info)</a:t>
            </a:r>
          </a:p>
          <a:p>
            <a:pPr eaLnBrk="1" hangingPunct="1"/>
            <a:r>
              <a:rPr lang="en-US" sz="2400" b="1" smtClean="0">
                <a:latin typeface="Arial" charset="0"/>
              </a:rPr>
              <a:t>Nucleus Cuneatus: Neuron cells bodies of second order neurons (sensory info)</a:t>
            </a:r>
          </a:p>
        </p:txBody>
      </p:sp>
      <p:pic>
        <p:nvPicPr>
          <p:cNvPr id="4100" name="Picture 7" descr="173874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1910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Memory and Synaptic Plasticity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/>
              <a:t>Long-Term Memory (LTM) </a:t>
            </a:r>
            <a:r>
              <a:rPr lang="en-US" sz="2000" smtClean="0"/>
              <a:t>Last a lifetime and is less limited.  Involves the remodeling of synapses or the formation of new synapses through the growth and branching of axon terminals and/or dendrites.  Believed to involve pyramidal cells.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Declarative Memory:  </a:t>
            </a:r>
            <a:r>
              <a:rPr lang="en-US" sz="2000" smtClean="0"/>
              <a:t>Retention of events and facts that you can put into words, numbers, names, and dates</a:t>
            </a:r>
          </a:p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	</a:t>
            </a:r>
            <a:r>
              <a:rPr lang="en-US" sz="2000" b="1" smtClean="0"/>
              <a:t>Procedural Memory:  </a:t>
            </a:r>
            <a:r>
              <a:rPr lang="en-US" sz="2000" smtClean="0"/>
              <a:t>Retention of motor skills; how to tie your shoes, play a musical instrument, or type on a keyboard.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4" descr="FG14_1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Arial" charset="0"/>
                <a:cs typeface="Arial" charset="0"/>
              </a:rPr>
              <a:t>  Organization of the Basal Nuclei or ganglia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endParaRPr lang="en-US" sz="4000" b="1" smtClean="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1" smtClean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" y="533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/>
              <a:t>Primary Function of the Basal Ganglia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7200" y="1905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Basal ganglia (nuclei)  are involved with the subconscious control of skeletal muscle tone and the coordination of learned patterns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These nuclei do not initiate movement.</a:t>
            </a:r>
          </a:p>
          <a:p>
            <a:pPr marL="342900" indent="-342900">
              <a:spcBef>
                <a:spcPct val="20000"/>
              </a:spcBef>
            </a:pPr>
            <a:endParaRPr lang="en-US" b="1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/>
              <a:t>As you begin a voluntary movement the basal nuclei control and adjust muscle tune of the appendicular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Ascending and Descending Tracts 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of the Spinal Cord</a:t>
            </a:r>
          </a:p>
        </p:txBody>
      </p:sp>
      <p:pic>
        <p:nvPicPr>
          <p:cNvPr id="3" name="Picture 3" descr="173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4" descr="177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0163" y="228600"/>
            <a:ext cx="530383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2362200"/>
            <a:ext cx="3482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Organization of</a:t>
            </a:r>
          </a:p>
          <a:p>
            <a:r>
              <a:rPr lang="en-US" sz="2800" b="1"/>
              <a:t>Sensory or Ascending</a:t>
            </a:r>
          </a:p>
          <a:p>
            <a:r>
              <a:rPr lang="en-US" sz="2800" b="1"/>
              <a:t>Pathways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Picture 4" descr="17745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4025"/>
            <a:ext cx="8229600" cy="6403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03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Organization of</a:t>
            </a:r>
          </a:p>
          <a:p>
            <a:pPr eaLnBrk="1" hangingPunct="1">
              <a:buFontTx/>
              <a:buNone/>
            </a:pPr>
            <a:r>
              <a:rPr lang="en-US" b="1" smtClean="0"/>
              <a:t>Motor or descending</a:t>
            </a:r>
          </a:p>
          <a:p>
            <a:pPr eaLnBrk="1" hangingPunct="1">
              <a:buFontTx/>
              <a:buNone/>
            </a:pPr>
            <a:r>
              <a:rPr lang="en-US" b="1" smtClean="0"/>
              <a:t>Pathways</a:t>
            </a:r>
          </a:p>
          <a:p>
            <a:pPr eaLnBrk="1" hangingPunct="1"/>
            <a:endParaRPr lang="en-US" smtClean="0"/>
          </a:p>
        </p:txBody>
      </p:sp>
      <p:pic>
        <p:nvPicPr>
          <p:cNvPr id="7171" name="Picture 4" descr="177452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0"/>
            <a:ext cx="3762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Ascending and Descending Tracts 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of the Spinal Cord</a:t>
            </a:r>
          </a:p>
        </p:txBody>
      </p:sp>
      <p:pic>
        <p:nvPicPr>
          <p:cNvPr id="3" name="Picture 3" descr="1738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4" descr="177451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304800"/>
            <a:ext cx="8001000" cy="6227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519</Words>
  <PresentationFormat>On-screen Show (4:3)</PresentationFormat>
  <Paragraphs>175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Times New Roman</vt:lpstr>
      <vt:lpstr>Arial</vt:lpstr>
      <vt:lpstr>Calibri</vt:lpstr>
      <vt:lpstr>Default Design</vt:lpstr>
      <vt:lpstr>Bio&amp; 241 A&amp;P   Unit 4 Lecture 3</vt:lpstr>
      <vt:lpstr>Structural and Functional Areas  of the Medulla Oblongata</vt:lpstr>
      <vt:lpstr>Structural and Functional Areas  of the Medulla Oblongata</vt:lpstr>
      <vt:lpstr>Slide 4</vt:lpstr>
      <vt:lpstr>Slide 5</vt:lpstr>
      <vt:lpstr>Slide 6</vt:lpstr>
      <vt:lpstr>Slide 7</vt:lpstr>
      <vt:lpstr>Slide 8</vt:lpstr>
      <vt:lpstr>Slide 9</vt:lpstr>
      <vt:lpstr>Structural and Functional Areas  of the Medulla Oblongata</vt:lpstr>
      <vt:lpstr>Structural and Functional Areas  of the Medulla Oblongata</vt:lpstr>
      <vt:lpstr>Structural and Functional Areas of the Pons</vt:lpstr>
      <vt:lpstr>Structural and Functional Areas of the Pons</vt:lpstr>
      <vt:lpstr>Structural and Functional Areas of the Pons</vt:lpstr>
      <vt:lpstr>Structural and Functional Areas  of the midbrain or Mesencephalon</vt:lpstr>
      <vt:lpstr>Structural and Functional Areas  of the midbrain or Mesencephalon</vt:lpstr>
      <vt:lpstr>Structural and Functional Areas  of the midbrain or Mesencephalon</vt:lpstr>
      <vt:lpstr>Structural and Functional areas of the Cerebellum</vt:lpstr>
      <vt:lpstr>Structural and Functional Areas  of the Diencephalon</vt:lpstr>
      <vt:lpstr>Structural and Functional Areas  of the Diencephalon</vt:lpstr>
      <vt:lpstr>Structural and Functional Areas  of the Diencephalon</vt:lpstr>
      <vt:lpstr>Structural and Functional Areas  of the Diencephalon</vt:lpstr>
      <vt:lpstr>Structural and Functional Areas  of the Diencephalon</vt:lpstr>
      <vt:lpstr>Structural and Functional Areas  of the Diencephalon</vt:lpstr>
      <vt:lpstr>Structural and Functional Areas  of the of the cerebral hemispheres </vt:lpstr>
      <vt:lpstr>Structural and Functional Areas  of the of the cerebral hemispheres </vt:lpstr>
      <vt:lpstr>Structural and Functional Areas  of the of the cerebral hemispheres </vt:lpstr>
      <vt:lpstr>Memory and Synaptic Plasticity</vt:lpstr>
      <vt:lpstr>Memory and Synaptic Plasticity</vt:lpstr>
      <vt:lpstr>Memory and Synaptic Plasticity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and Functional areas of the Medulla Oblongata</dc:title>
  <cp:lastModifiedBy>GaryB</cp:lastModifiedBy>
  <cp:revision>73</cp:revision>
  <dcterms:modified xsi:type="dcterms:W3CDTF">2008-11-07T19:00:13Z</dcterms:modified>
</cp:coreProperties>
</file>